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6"/>
  </p:notesMasterIdLst>
  <p:sldIdLst>
    <p:sldId id="256" r:id="rId2"/>
    <p:sldId id="268" r:id="rId3"/>
    <p:sldId id="269" r:id="rId4"/>
    <p:sldId id="257" r:id="rId5"/>
    <p:sldId id="258" r:id="rId6"/>
    <p:sldId id="259" r:id="rId7"/>
    <p:sldId id="260" r:id="rId8"/>
    <p:sldId id="261" r:id="rId9"/>
    <p:sldId id="262" r:id="rId10"/>
    <p:sldId id="263" r:id="rId11"/>
    <p:sldId id="264" r:id="rId12"/>
    <p:sldId id="265" r:id="rId13"/>
    <p:sldId id="266" r:id="rId14"/>
    <p:sldId id="267" r:id="rId15"/>
  </p:sldIdLst>
  <p:sldSz cx="9906000" cy="6858000" type="A4"/>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1277"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2.jpe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3962400" cy="344091"/>
          </a:xfrm>
          <a:prstGeom prst="rect">
            <a:avLst/>
          </a:prstGeom>
        </p:spPr>
        <p:txBody>
          <a:bodyPr vert="horz" lIns="91440" tIns="45720" rIns="91440" bIns="45720" rtlCol="0"/>
          <a:lstStyle>
            <a:lvl1pPr algn="l">
              <a:defRPr sz="1200"/>
            </a:lvl1pPr>
          </a:lstStyle>
          <a:p>
            <a:endParaRPr lang="en-GB"/>
          </a:p>
        </p:txBody>
      </p:sp>
      <p:sp>
        <p:nvSpPr>
          <p:cNvPr id="3" name="Veri Yer Tutucusu 2"/>
          <p:cNvSpPr>
            <a:spLocks noGrp="1"/>
          </p:cNvSpPr>
          <p:nvPr>
            <p:ph type="dt" idx="1"/>
          </p:nvPr>
        </p:nvSpPr>
        <p:spPr>
          <a:xfrm>
            <a:off x="5179484" y="0"/>
            <a:ext cx="3962400" cy="344091"/>
          </a:xfrm>
          <a:prstGeom prst="rect">
            <a:avLst/>
          </a:prstGeom>
        </p:spPr>
        <p:txBody>
          <a:bodyPr vert="horz" lIns="91440" tIns="45720" rIns="91440" bIns="45720" rtlCol="0"/>
          <a:lstStyle>
            <a:lvl1pPr algn="r">
              <a:defRPr sz="1200"/>
            </a:lvl1pPr>
          </a:lstStyle>
          <a:p>
            <a:fld id="{64ABFE6E-25C5-4C9D-AB6D-E9EE6F59D584}" type="datetimeFigureOut">
              <a:rPr lang="en-GB" smtClean="0"/>
              <a:t>22/12/2021</a:t>
            </a:fld>
            <a:endParaRPr lang="en-GB"/>
          </a:p>
        </p:txBody>
      </p:sp>
      <p:sp>
        <p:nvSpPr>
          <p:cNvPr id="4" name="Slayt Resmi Yer Tutucusu 3"/>
          <p:cNvSpPr>
            <a:spLocks noGrp="1" noRot="1" noChangeAspect="1"/>
          </p:cNvSpPr>
          <p:nvPr>
            <p:ph type="sldImg" idx="2"/>
          </p:nvPr>
        </p:nvSpPr>
        <p:spPr>
          <a:xfrm>
            <a:off x="2900363" y="857250"/>
            <a:ext cx="3343275" cy="2314575"/>
          </a:xfrm>
          <a:prstGeom prst="rect">
            <a:avLst/>
          </a:prstGeom>
          <a:noFill/>
          <a:ln w="12700">
            <a:solidFill>
              <a:prstClr val="black"/>
            </a:solidFill>
          </a:ln>
        </p:spPr>
        <p:txBody>
          <a:bodyPr vert="horz" lIns="91440" tIns="45720" rIns="91440" bIns="45720" rtlCol="0" anchor="ctr"/>
          <a:lstStyle/>
          <a:p>
            <a:endParaRPr lang="en-GB"/>
          </a:p>
        </p:txBody>
      </p:sp>
      <p:sp>
        <p:nvSpPr>
          <p:cNvPr id="5" name="Not Yer Tutucusu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GB"/>
          </a:p>
        </p:txBody>
      </p:sp>
      <p:sp>
        <p:nvSpPr>
          <p:cNvPr id="6" name="Alt Bilgi Yer Tutucusu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GB"/>
          </a:p>
        </p:txBody>
      </p:sp>
      <p:sp>
        <p:nvSpPr>
          <p:cNvPr id="7" name="Slayt Numarası Yer Tutucusu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04A01BD6-C5AB-406E-9275-AA21CD7C7064}" type="slidenum">
              <a:rPr lang="en-GB" smtClean="0"/>
              <a:t>‹#›</a:t>
            </a:fld>
            <a:endParaRPr lang="en-GB"/>
          </a:p>
        </p:txBody>
      </p:sp>
    </p:spTree>
    <p:extLst>
      <p:ext uri="{BB962C8B-B14F-4D97-AF65-F5344CB8AC3E}">
        <p14:creationId xmlns:p14="http://schemas.microsoft.com/office/powerpoint/2010/main" val="8653161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a:xfrm>
            <a:off x="2900363" y="857250"/>
            <a:ext cx="3343275" cy="2314575"/>
          </a:xfrm>
        </p:spPr>
      </p:sp>
      <p:sp>
        <p:nvSpPr>
          <p:cNvPr id="3" name="Not Yer Tutucusu 2"/>
          <p:cNvSpPr>
            <a:spLocks noGrp="1"/>
          </p:cNvSpPr>
          <p:nvPr>
            <p:ph type="body" idx="1"/>
          </p:nvPr>
        </p:nvSpPr>
        <p:spPr/>
        <p:txBody>
          <a:bodyPr/>
          <a:lstStyle/>
          <a:p>
            <a:endParaRPr lang="en-GB" dirty="0"/>
          </a:p>
        </p:txBody>
      </p:sp>
      <p:sp>
        <p:nvSpPr>
          <p:cNvPr id="4" name="Slayt Numarası Yer Tutucusu 3"/>
          <p:cNvSpPr>
            <a:spLocks noGrp="1"/>
          </p:cNvSpPr>
          <p:nvPr>
            <p:ph type="sldNum" sz="quarter" idx="5"/>
          </p:nvPr>
        </p:nvSpPr>
        <p:spPr/>
        <p:txBody>
          <a:bodyPr/>
          <a:lstStyle/>
          <a:p>
            <a:fld id="{04A01BD6-C5AB-406E-9275-AA21CD7C7064}" type="slidenum">
              <a:rPr lang="en-GB" smtClean="0"/>
              <a:t>1</a:t>
            </a:fld>
            <a:endParaRPr lang="en-GB"/>
          </a:p>
        </p:txBody>
      </p:sp>
    </p:spTree>
    <p:extLst>
      <p:ext uri="{BB962C8B-B14F-4D97-AF65-F5344CB8AC3E}">
        <p14:creationId xmlns:p14="http://schemas.microsoft.com/office/powerpoint/2010/main" val="32423033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tr-TR"/>
              <a:t>Asıl başlık stilini düzenlemek için tıklayın</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1E4AEE30-01A3-4645-B750-A98C02FF4EC3}" type="datetimeFigureOut">
              <a:rPr lang="en-GB" smtClean="0"/>
              <a:t>22/12/2021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518E04-D827-4708-B62F-027D1238B759}" type="slidenum">
              <a:rPr lang="en-GB" smtClean="0"/>
              <a:t>‹#›</a:t>
            </a:fld>
            <a:endParaRPr lang="en-GB"/>
          </a:p>
        </p:txBody>
      </p:sp>
    </p:spTree>
    <p:extLst>
      <p:ext uri="{BB962C8B-B14F-4D97-AF65-F5344CB8AC3E}">
        <p14:creationId xmlns:p14="http://schemas.microsoft.com/office/powerpoint/2010/main" val="1572392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1E4AEE30-01A3-4645-B750-A98C02FF4EC3}" type="datetimeFigureOut">
              <a:rPr lang="en-GB" smtClean="0"/>
              <a:t>22/12/2021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518E04-D827-4708-B62F-027D1238B759}" type="slidenum">
              <a:rPr lang="en-GB" smtClean="0"/>
              <a:t>‹#›</a:t>
            </a:fld>
            <a:endParaRPr lang="en-GB"/>
          </a:p>
        </p:txBody>
      </p:sp>
    </p:spTree>
    <p:extLst>
      <p:ext uri="{BB962C8B-B14F-4D97-AF65-F5344CB8AC3E}">
        <p14:creationId xmlns:p14="http://schemas.microsoft.com/office/powerpoint/2010/main" val="17870753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1E4AEE30-01A3-4645-B750-A98C02FF4EC3}" type="datetimeFigureOut">
              <a:rPr lang="en-GB" smtClean="0"/>
              <a:t>22/12/2021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518E04-D827-4708-B62F-027D1238B759}" type="slidenum">
              <a:rPr lang="en-GB" smtClean="0"/>
              <a:t>‹#›</a:t>
            </a:fld>
            <a:endParaRPr lang="en-GB"/>
          </a:p>
        </p:txBody>
      </p:sp>
    </p:spTree>
    <p:extLst>
      <p:ext uri="{BB962C8B-B14F-4D97-AF65-F5344CB8AC3E}">
        <p14:creationId xmlns:p14="http://schemas.microsoft.com/office/powerpoint/2010/main" val="37110749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1E4AEE30-01A3-4645-B750-A98C02FF4EC3}" type="datetimeFigureOut">
              <a:rPr lang="en-GB" smtClean="0"/>
              <a:t>22/12/2021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518E04-D827-4708-B62F-027D1238B759}" type="slidenum">
              <a:rPr lang="en-GB" smtClean="0"/>
              <a:t>‹#›</a:t>
            </a:fld>
            <a:endParaRPr lang="en-GB"/>
          </a:p>
        </p:txBody>
      </p:sp>
    </p:spTree>
    <p:extLst>
      <p:ext uri="{BB962C8B-B14F-4D97-AF65-F5344CB8AC3E}">
        <p14:creationId xmlns:p14="http://schemas.microsoft.com/office/powerpoint/2010/main" val="15949536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1E4AEE30-01A3-4645-B750-A98C02FF4EC3}" type="datetimeFigureOut">
              <a:rPr lang="en-GB" smtClean="0"/>
              <a:t>22/12/2021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30518E04-D827-4708-B62F-027D1238B759}" type="slidenum">
              <a:rPr lang="en-GB" smtClean="0"/>
              <a:t>‹#›</a:t>
            </a:fld>
            <a:endParaRPr lang="en-GB"/>
          </a:p>
        </p:txBody>
      </p:sp>
    </p:spTree>
    <p:extLst>
      <p:ext uri="{BB962C8B-B14F-4D97-AF65-F5344CB8AC3E}">
        <p14:creationId xmlns:p14="http://schemas.microsoft.com/office/powerpoint/2010/main" val="18200510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1E4AEE30-01A3-4645-B750-A98C02FF4EC3}" type="datetimeFigureOut">
              <a:rPr lang="en-GB" smtClean="0"/>
              <a:t>22/12/2021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0518E04-D827-4708-B62F-027D1238B759}" type="slidenum">
              <a:rPr lang="en-GB" smtClean="0"/>
              <a:t>‹#›</a:t>
            </a:fld>
            <a:endParaRPr lang="en-GB"/>
          </a:p>
        </p:txBody>
      </p:sp>
    </p:spTree>
    <p:extLst>
      <p:ext uri="{BB962C8B-B14F-4D97-AF65-F5344CB8AC3E}">
        <p14:creationId xmlns:p14="http://schemas.microsoft.com/office/powerpoint/2010/main" val="2157488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tr-TR"/>
              <a:t>Asıl başlık stilini düzenlemek için tıklayın</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682329" y="2505075"/>
            <a:ext cx="4190702"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5014913" y="2505075"/>
            <a:ext cx="4211340" cy="3684588"/>
          </a:xfrm>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1E4AEE30-01A3-4645-B750-A98C02FF4EC3}" type="datetimeFigureOut">
              <a:rPr lang="en-GB" smtClean="0"/>
              <a:t>22/12/2021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30518E04-D827-4708-B62F-027D1238B759}" type="slidenum">
              <a:rPr lang="en-GB" smtClean="0"/>
              <a:t>‹#›</a:t>
            </a:fld>
            <a:endParaRPr lang="en-GB"/>
          </a:p>
        </p:txBody>
      </p:sp>
    </p:spTree>
    <p:extLst>
      <p:ext uri="{BB962C8B-B14F-4D97-AF65-F5344CB8AC3E}">
        <p14:creationId xmlns:p14="http://schemas.microsoft.com/office/powerpoint/2010/main" val="9952845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Date Placeholder 2"/>
          <p:cNvSpPr>
            <a:spLocks noGrp="1"/>
          </p:cNvSpPr>
          <p:nvPr>
            <p:ph type="dt" sz="half" idx="10"/>
          </p:nvPr>
        </p:nvSpPr>
        <p:spPr/>
        <p:txBody>
          <a:bodyPr/>
          <a:lstStyle/>
          <a:p>
            <a:fld id="{1E4AEE30-01A3-4645-B750-A98C02FF4EC3}" type="datetimeFigureOut">
              <a:rPr lang="en-GB" smtClean="0"/>
              <a:t>22/12/2021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30518E04-D827-4708-B62F-027D1238B759}" type="slidenum">
              <a:rPr lang="en-GB" smtClean="0"/>
              <a:t>‹#›</a:t>
            </a:fld>
            <a:endParaRPr lang="en-GB"/>
          </a:p>
        </p:txBody>
      </p:sp>
    </p:spTree>
    <p:extLst>
      <p:ext uri="{BB962C8B-B14F-4D97-AF65-F5344CB8AC3E}">
        <p14:creationId xmlns:p14="http://schemas.microsoft.com/office/powerpoint/2010/main" val="24598086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4AEE30-01A3-4645-B750-A98C02FF4EC3}" type="datetimeFigureOut">
              <a:rPr lang="en-GB" smtClean="0"/>
              <a:t>22/12/2021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30518E04-D827-4708-B62F-027D1238B759}" type="slidenum">
              <a:rPr lang="en-GB" smtClean="0"/>
              <a:t>‹#›</a:t>
            </a:fld>
            <a:endParaRPr lang="en-GB"/>
          </a:p>
        </p:txBody>
      </p:sp>
    </p:spTree>
    <p:extLst>
      <p:ext uri="{BB962C8B-B14F-4D97-AF65-F5344CB8AC3E}">
        <p14:creationId xmlns:p14="http://schemas.microsoft.com/office/powerpoint/2010/main" val="148209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tr-TR"/>
              <a:t>Asıl başlık stilini düzenlemek için tıklayın</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1E4AEE30-01A3-4645-B750-A98C02FF4EC3}" type="datetimeFigureOut">
              <a:rPr lang="en-GB" smtClean="0"/>
              <a:t>22/12/2021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0518E04-D827-4708-B62F-027D1238B759}" type="slidenum">
              <a:rPr lang="en-GB" smtClean="0"/>
              <a:t>‹#›</a:t>
            </a:fld>
            <a:endParaRPr lang="en-GB"/>
          </a:p>
        </p:txBody>
      </p:sp>
    </p:spTree>
    <p:extLst>
      <p:ext uri="{BB962C8B-B14F-4D97-AF65-F5344CB8AC3E}">
        <p14:creationId xmlns:p14="http://schemas.microsoft.com/office/powerpoint/2010/main" val="3554691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tr-TR"/>
              <a:t>Resim eklemek için simgeye tıklayın</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1E4AEE30-01A3-4645-B750-A98C02FF4EC3}" type="datetimeFigureOut">
              <a:rPr lang="en-GB" smtClean="0"/>
              <a:t>22/12/2021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30518E04-D827-4708-B62F-027D1238B759}" type="slidenum">
              <a:rPr lang="en-GB" smtClean="0"/>
              <a:t>‹#›</a:t>
            </a:fld>
            <a:endParaRPr lang="en-GB"/>
          </a:p>
        </p:txBody>
      </p:sp>
    </p:spTree>
    <p:extLst>
      <p:ext uri="{BB962C8B-B14F-4D97-AF65-F5344CB8AC3E}">
        <p14:creationId xmlns:p14="http://schemas.microsoft.com/office/powerpoint/2010/main" val="2125122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4AEE30-01A3-4645-B750-A98C02FF4EC3}" type="datetimeFigureOut">
              <a:rPr lang="en-GB" smtClean="0"/>
              <a:t>22/12/2021</a:t>
            </a:fld>
            <a:endParaRPr lang="en-GB"/>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518E04-D827-4708-B62F-027D1238B759}" type="slidenum">
              <a:rPr lang="en-GB" smtClean="0"/>
              <a:t>‹#›</a:t>
            </a:fld>
            <a:endParaRPr lang="en-GB"/>
          </a:p>
        </p:txBody>
      </p:sp>
    </p:spTree>
    <p:extLst>
      <p:ext uri="{BB962C8B-B14F-4D97-AF65-F5344CB8AC3E}">
        <p14:creationId xmlns:p14="http://schemas.microsoft.com/office/powerpoint/2010/main" val="393697996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Resim 14">
            <a:extLst>
              <a:ext uri="{FF2B5EF4-FFF2-40B4-BE49-F238E27FC236}">
                <a16:creationId xmlns:a16="http://schemas.microsoft.com/office/drawing/2014/main" id="{386F8DA2-83E5-4020-8C2C-09E49DFAFC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9906001" cy="6858000"/>
          </a:xfrm>
          <a:prstGeom prst="rect">
            <a:avLst/>
          </a:prstGeom>
        </p:spPr>
      </p:pic>
    </p:spTree>
    <p:extLst>
      <p:ext uri="{BB962C8B-B14F-4D97-AF65-F5344CB8AC3E}">
        <p14:creationId xmlns:p14="http://schemas.microsoft.com/office/powerpoint/2010/main" val="36470566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D2E08049-5561-49DD-8F9E-E88533FBCE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906000" cy="6858000"/>
          </a:xfrm>
          <a:prstGeom prst="rect">
            <a:avLst/>
          </a:prstGeom>
        </p:spPr>
      </p:pic>
    </p:spTree>
    <p:extLst>
      <p:ext uri="{BB962C8B-B14F-4D97-AF65-F5344CB8AC3E}">
        <p14:creationId xmlns:p14="http://schemas.microsoft.com/office/powerpoint/2010/main" val="5588692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FD854484-5BCF-4DB4-839D-9FE58C903C7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906000" cy="6869646"/>
          </a:xfrm>
        </p:spPr>
      </p:pic>
    </p:spTree>
    <p:extLst>
      <p:ext uri="{BB962C8B-B14F-4D97-AF65-F5344CB8AC3E}">
        <p14:creationId xmlns:p14="http://schemas.microsoft.com/office/powerpoint/2010/main" val="22636629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D2CC4172-7E78-4080-9A89-34B498E82C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906000" cy="6833750"/>
          </a:xfrm>
        </p:spPr>
      </p:pic>
    </p:spTree>
    <p:extLst>
      <p:ext uri="{BB962C8B-B14F-4D97-AF65-F5344CB8AC3E}">
        <p14:creationId xmlns:p14="http://schemas.microsoft.com/office/powerpoint/2010/main" val="9518373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BB038822-C9E5-4E3B-B05E-C77D410581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906000" cy="6903006"/>
          </a:xfrm>
          <a:prstGeom prst="rect">
            <a:avLst/>
          </a:prstGeom>
        </p:spPr>
      </p:pic>
    </p:spTree>
    <p:extLst>
      <p:ext uri="{BB962C8B-B14F-4D97-AF65-F5344CB8AC3E}">
        <p14:creationId xmlns:p14="http://schemas.microsoft.com/office/powerpoint/2010/main" val="4545838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CFD3FC28-108A-43D6-BF4E-576768F71B0A}"/>
              </a:ext>
            </a:extLst>
          </p:cNvPr>
          <p:cNvPicPr>
            <a:picLocks noChangeAspect="1"/>
          </p:cNvPicPr>
          <p:nvPr/>
        </p:nvPicPr>
        <p:blipFill rotWithShape="1">
          <a:blip r:embed="rId2">
            <a:extLst>
              <a:ext uri="{28A0092B-C50C-407E-A947-70E740481C1C}">
                <a14:useLocalDpi xmlns:a14="http://schemas.microsoft.com/office/drawing/2010/main" val="0"/>
              </a:ext>
            </a:extLst>
          </a:blip>
          <a:srcRect l="721" r="1282"/>
          <a:stretch/>
        </p:blipFill>
        <p:spPr>
          <a:xfrm>
            <a:off x="0" y="0"/>
            <a:ext cx="9906000" cy="6858001"/>
          </a:xfrm>
          <a:prstGeom prst="rect">
            <a:avLst/>
          </a:prstGeom>
        </p:spPr>
      </p:pic>
    </p:spTree>
    <p:extLst>
      <p:ext uri="{BB962C8B-B14F-4D97-AF65-F5344CB8AC3E}">
        <p14:creationId xmlns:p14="http://schemas.microsoft.com/office/powerpoint/2010/main" val="3985545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5D2C9A2-DCDC-4E1C-A7A5-3226FADA2322}"/>
              </a:ext>
            </a:extLst>
          </p:cNvPr>
          <p:cNvSpPr>
            <a:spLocks noGrp="1"/>
          </p:cNvSpPr>
          <p:nvPr>
            <p:ph type="title"/>
          </p:nvPr>
        </p:nvSpPr>
        <p:spPr>
          <a:xfrm>
            <a:off x="970286" y="365127"/>
            <a:ext cx="8543925" cy="1325563"/>
          </a:xfrm>
        </p:spPr>
        <p:txBody>
          <a:bodyPr/>
          <a:lstStyle/>
          <a:p>
            <a:r>
              <a:rPr lang="en-GB" dirty="0"/>
              <a:t>WHAT İS THERMAL CAMERA</a:t>
            </a:r>
          </a:p>
        </p:txBody>
      </p:sp>
      <p:sp>
        <p:nvSpPr>
          <p:cNvPr id="3" name="İçerik Yer Tutucusu 2">
            <a:extLst>
              <a:ext uri="{FF2B5EF4-FFF2-40B4-BE49-F238E27FC236}">
                <a16:creationId xmlns:a16="http://schemas.microsoft.com/office/drawing/2014/main" id="{AB2BE461-000C-4E6D-A388-DF0189624EFB}"/>
              </a:ext>
            </a:extLst>
          </p:cNvPr>
          <p:cNvSpPr>
            <a:spLocks noGrp="1"/>
          </p:cNvSpPr>
          <p:nvPr>
            <p:ph idx="1"/>
          </p:nvPr>
        </p:nvSpPr>
        <p:spPr/>
        <p:txBody>
          <a:bodyPr/>
          <a:lstStyle/>
          <a:p>
            <a:r>
              <a:rPr lang="en-GB" dirty="0"/>
              <a:t>A Thermal Imager is a generic name given to an imaging system that shows the general structure of an image based on IR energy (heat) that cannot be seen by the eye with </a:t>
            </a:r>
            <a:r>
              <a:rPr lang="en-GB" dirty="0" err="1">
                <a:cs typeface="Calibri" panose="020F0502020204030204" pitchFamily="34" charset="0"/>
              </a:rPr>
              <a:t>colors</a:t>
            </a:r>
            <a:r>
              <a:rPr lang="en-GB" dirty="0"/>
              <a:t> and shapes formed according to IR energy. In general, although it was initially used for security and military equipment, with the development of technology, construction , infrastructure, electricity, all rotating parts of machinery, etc., began to be used. its use in the fields is quite common.</a:t>
            </a:r>
          </a:p>
        </p:txBody>
      </p:sp>
    </p:spTree>
    <p:extLst>
      <p:ext uri="{BB962C8B-B14F-4D97-AF65-F5344CB8AC3E}">
        <p14:creationId xmlns:p14="http://schemas.microsoft.com/office/powerpoint/2010/main" val="4023263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BB49148-3F61-4A21-BFD7-652C3E5DB4A5}"/>
              </a:ext>
            </a:extLst>
          </p:cNvPr>
          <p:cNvSpPr>
            <a:spLocks noGrp="1"/>
          </p:cNvSpPr>
          <p:nvPr>
            <p:ph type="title"/>
          </p:nvPr>
        </p:nvSpPr>
        <p:spPr>
          <a:xfrm>
            <a:off x="681036" y="842784"/>
            <a:ext cx="8543925" cy="1119674"/>
          </a:xfrm>
        </p:spPr>
        <p:txBody>
          <a:bodyPr>
            <a:normAutofit fontScale="90000"/>
          </a:bodyPr>
          <a:lstStyle/>
          <a:p>
            <a:r>
              <a:rPr lang="en-GB" sz="4000" b="0" i="0" dirty="0">
                <a:solidFill>
                  <a:srgbClr val="3A414B"/>
                </a:solidFill>
                <a:effectLst/>
                <a:latin typeface="+mn-lt"/>
              </a:rPr>
              <a:t>HOW DO THERMAL CAMERAS WORK ?</a:t>
            </a:r>
            <a:br>
              <a:rPr lang="en-GB" sz="4000" b="0" i="0" dirty="0">
                <a:solidFill>
                  <a:srgbClr val="3A414B"/>
                </a:solidFill>
                <a:effectLst/>
                <a:latin typeface="+mn-lt"/>
              </a:rPr>
            </a:br>
            <a:endParaRPr lang="en-GB" sz="4000" dirty="0">
              <a:latin typeface="+mn-lt"/>
            </a:endParaRPr>
          </a:p>
        </p:txBody>
      </p:sp>
      <p:sp>
        <p:nvSpPr>
          <p:cNvPr id="3" name="İçerik Yer Tutucusu 2">
            <a:extLst>
              <a:ext uri="{FF2B5EF4-FFF2-40B4-BE49-F238E27FC236}">
                <a16:creationId xmlns:a16="http://schemas.microsoft.com/office/drawing/2014/main" id="{99109B16-ACFB-4529-AC16-0D21868B851F}"/>
              </a:ext>
            </a:extLst>
          </p:cNvPr>
          <p:cNvSpPr>
            <a:spLocks noGrp="1"/>
          </p:cNvSpPr>
          <p:nvPr>
            <p:ph idx="1"/>
          </p:nvPr>
        </p:nvSpPr>
        <p:spPr>
          <a:xfrm>
            <a:off x="681035" y="1253331"/>
            <a:ext cx="8543925" cy="4351338"/>
          </a:xfrm>
        </p:spPr>
        <p:txBody>
          <a:bodyPr>
            <a:normAutofit fontScale="85000" lnSpcReduction="20000"/>
          </a:bodyPr>
          <a:lstStyle/>
          <a:p>
            <a:pPr marL="0" indent="0">
              <a:buNone/>
            </a:pPr>
            <a:endParaRPr lang="en-GB" i="0" dirty="0">
              <a:solidFill>
                <a:srgbClr val="3A414B"/>
              </a:solidFill>
              <a:effectLst/>
              <a:latin typeface="Calibri" panose="020F0502020204030204" pitchFamily="34" charset="0"/>
              <a:cs typeface="Calibri" panose="020F0502020204030204" pitchFamily="34" charset="0"/>
            </a:endParaRPr>
          </a:p>
          <a:p>
            <a:pPr marL="0" indent="0">
              <a:buNone/>
            </a:pPr>
            <a:endParaRPr lang="en-GB" i="0" dirty="0">
              <a:solidFill>
                <a:srgbClr val="3A414B"/>
              </a:solidFill>
              <a:effectLst/>
              <a:latin typeface="Calibri" panose="020F0502020204030204" pitchFamily="34" charset="0"/>
              <a:cs typeface="Calibri" panose="020F0502020204030204" pitchFamily="34" charset="0"/>
            </a:endParaRPr>
          </a:p>
          <a:p>
            <a:pPr marL="0" indent="0">
              <a:buNone/>
            </a:pPr>
            <a:r>
              <a:rPr lang="en-GB" i="0" dirty="0">
                <a:solidFill>
                  <a:srgbClr val="3A414B"/>
                </a:solidFill>
                <a:effectLst/>
                <a:latin typeface="Calibri" panose="020F0502020204030204" pitchFamily="34" charset="0"/>
                <a:cs typeface="Calibri" panose="020F0502020204030204" pitchFamily="34" charset="0"/>
              </a:rPr>
              <a:t>The common standard today for thermal camera is showing warmer, objects with a yellow-orange hue that gets brighter as the object gets hotter. Colder objects are displayed with a blue or purple </a:t>
            </a:r>
            <a:r>
              <a:rPr lang="en-GB" i="0" dirty="0" err="1">
                <a:solidFill>
                  <a:srgbClr val="3A414B"/>
                </a:solidFill>
                <a:effectLst/>
                <a:latin typeface="Calibri" panose="020F0502020204030204" pitchFamily="34" charset="0"/>
                <a:cs typeface="Calibri" panose="020F0502020204030204" pitchFamily="34" charset="0"/>
              </a:rPr>
              <a:t>color</a:t>
            </a:r>
            <a:r>
              <a:rPr lang="en-GB" i="0" dirty="0">
                <a:solidFill>
                  <a:srgbClr val="3A414B"/>
                </a:solidFill>
                <a:effectLst/>
                <a:latin typeface="Calibri" panose="020F0502020204030204" pitchFamily="34" charset="0"/>
                <a:cs typeface="Calibri" panose="020F0502020204030204" pitchFamily="34" charset="0"/>
              </a:rPr>
              <a:t>.</a:t>
            </a:r>
            <a:br>
              <a:rPr lang="en-GB" dirty="0">
                <a:latin typeface="Calibri" panose="020F0502020204030204" pitchFamily="34" charset="0"/>
                <a:cs typeface="Calibri" panose="020F0502020204030204" pitchFamily="34" charset="0"/>
              </a:rPr>
            </a:br>
            <a:endParaRPr lang="en-GB" dirty="0">
              <a:latin typeface="Calibri" panose="020F0502020204030204" pitchFamily="34" charset="0"/>
              <a:cs typeface="Calibri" panose="020F0502020204030204" pitchFamily="34" charset="0"/>
            </a:endParaRPr>
          </a:p>
          <a:p>
            <a:pPr marL="0" indent="0">
              <a:buNone/>
            </a:pPr>
            <a:r>
              <a:rPr lang="en-GB" i="0" dirty="0">
                <a:solidFill>
                  <a:srgbClr val="3A414B"/>
                </a:solidFill>
                <a:effectLst/>
                <a:latin typeface="Calibri" panose="020F0502020204030204" pitchFamily="34" charset="0"/>
                <a:cs typeface="Calibri" panose="020F0502020204030204" pitchFamily="34" charset="0"/>
              </a:rPr>
              <a:t>Infrared energy has a wavelength starting at approximately 700 </a:t>
            </a:r>
            <a:r>
              <a:rPr lang="en-GB" i="0" dirty="0" err="1">
                <a:solidFill>
                  <a:srgbClr val="3A414B"/>
                </a:solidFill>
                <a:effectLst/>
                <a:latin typeface="Calibri" panose="020F0502020204030204" pitchFamily="34" charset="0"/>
                <a:cs typeface="Calibri" panose="020F0502020204030204" pitchFamily="34" charset="0"/>
              </a:rPr>
              <a:t>nanometers</a:t>
            </a:r>
            <a:r>
              <a:rPr lang="en-GB" i="0" dirty="0">
                <a:solidFill>
                  <a:srgbClr val="3A414B"/>
                </a:solidFill>
                <a:effectLst/>
                <a:latin typeface="Calibri" panose="020F0502020204030204" pitchFamily="34" charset="0"/>
                <a:cs typeface="Calibri" panose="020F0502020204030204" pitchFamily="34" charset="0"/>
              </a:rPr>
              <a:t> and extends to approximately 1mm. Wavelengths shorter than this begin to be visible by the naked eye. Thermal imaging cameras use this infrared energy to create thermal images. The lens of the camera focuses the infrared energy onto a set of detectors that then create a detailed pattern called thermogram. The thermogram is then converted to electrical signals to create a thermal image that we can see and interpret.</a:t>
            </a:r>
            <a:endParaRPr lang="en-GB"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862072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452F833D-523E-41A0-8F1D-138DED6B81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6450" y="0"/>
            <a:ext cx="5143500" cy="6858000"/>
          </a:xfrm>
          <a:prstGeom prst="rect">
            <a:avLst/>
          </a:prstGeom>
        </p:spPr>
      </p:pic>
    </p:spTree>
    <p:extLst>
      <p:ext uri="{BB962C8B-B14F-4D97-AF65-F5344CB8AC3E}">
        <p14:creationId xmlns:p14="http://schemas.microsoft.com/office/powerpoint/2010/main" val="26369194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21CBE407-38F5-455A-B822-20B7F45D615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4656992" cy="6858000"/>
          </a:xfrm>
          <a:prstGeom prst="rect">
            <a:avLst/>
          </a:prstGeom>
        </p:spPr>
      </p:pic>
      <p:pic>
        <p:nvPicPr>
          <p:cNvPr id="7" name="Resim 6">
            <a:extLst>
              <a:ext uri="{FF2B5EF4-FFF2-40B4-BE49-F238E27FC236}">
                <a16:creationId xmlns:a16="http://schemas.microsoft.com/office/drawing/2014/main" id="{61F071DE-2B69-4F5D-B7BF-3AC85E4B16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6992" y="0"/>
            <a:ext cx="5249008" cy="6858000"/>
          </a:xfrm>
          <a:prstGeom prst="rect">
            <a:avLst/>
          </a:prstGeom>
        </p:spPr>
      </p:pic>
    </p:spTree>
    <p:extLst>
      <p:ext uri="{BB962C8B-B14F-4D97-AF65-F5344CB8AC3E}">
        <p14:creationId xmlns:p14="http://schemas.microsoft.com/office/powerpoint/2010/main" val="1472902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C7191A0-1D35-4B1F-B860-A76E5AD29FCD}"/>
              </a:ext>
            </a:extLst>
          </p:cNvPr>
          <p:cNvSpPr>
            <a:spLocks noGrp="1"/>
          </p:cNvSpPr>
          <p:nvPr>
            <p:ph type="title"/>
          </p:nvPr>
        </p:nvSpPr>
        <p:spPr/>
        <p:txBody>
          <a:bodyPr/>
          <a:lstStyle/>
          <a:p>
            <a:endParaRPr lang="en-GB"/>
          </a:p>
        </p:txBody>
      </p:sp>
      <p:pic>
        <p:nvPicPr>
          <p:cNvPr id="5" name="İçerik Yer Tutucusu 4">
            <a:extLst>
              <a:ext uri="{FF2B5EF4-FFF2-40B4-BE49-F238E27FC236}">
                <a16:creationId xmlns:a16="http://schemas.microsoft.com/office/drawing/2014/main" id="{AF1E11BE-3C00-424D-95FA-C22D6668A0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61186" y="0"/>
            <a:ext cx="5144814" cy="6858000"/>
          </a:xfrm>
        </p:spPr>
      </p:pic>
      <p:pic>
        <p:nvPicPr>
          <p:cNvPr id="7" name="Resim 6">
            <a:extLst>
              <a:ext uri="{FF2B5EF4-FFF2-40B4-BE49-F238E27FC236}">
                <a16:creationId xmlns:a16="http://schemas.microsoft.com/office/drawing/2014/main" id="{FD333E52-B29B-4199-A750-238B3568C4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4761186" cy="6858000"/>
          </a:xfrm>
          <a:prstGeom prst="rect">
            <a:avLst/>
          </a:prstGeom>
        </p:spPr>
      </p:pic>
    </p:spTree>
    <p:extLst>
      <p:ext uri="{BB962C8B-B14F-4D97-AF65-F5344CB8AC3E}">
        <p14:creationId xmlns:p14="http://schemas.microsoft.com/office/powerpoint/2010/main" val="23334649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BB11C556-04B4-471A-A022-A077CC6C6B3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94169" y="1"/>
            <a:ext cx="5517662" cy="6916615"/>
          </a:xfrm>
        </p:spPr>
      </p:pic>
    </p:spTree>
    <p:extLst>
      <p:ext uri="{BB962C8B-B14F-4D97-AF65-F5344CB8AC3E}">
        <p14:creationId xmlns:p14="http://schemas.microsoft.com/office/powerpoint/2010/main" val="1573280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A2272524-FE92-4362-B62A-787823FA98B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9906000" cy="6867086"/>
          </a:xfrm>
        </p:spPr>
      </p:pic>
    </p:spTree>
    <p:extLst>
      <p:ext uri="{BB962C8B-B14F-4D97-AF65-F5344CB8AC3E}">
        <p14:creationId xmlns:p14="http://schemas.microsoft.com/office/powerpoint/2010/main" val="2404172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85B2C78A-D654-4B40-ADBC-41DF0F22A8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0"/>
            <a:ext cx="9906000" cy="6817101"/>
          </a:xfrm>
        </p:spPr>
      </p:pic>
    </p:spTree>
    <p:extLst>
      <p:ext uri="{BB962C8B-B14F-4D97-AF65-F5344CB8AC3E}">
        <p14:creationId xmlns:p14="http://schemas.microsoft.com/office/powerpoint/2010/main" val="1634956308"/>
      </p:ext>
    </p:extLst>
  </p:cSld>
  <p:clrMapOvr>
    <a:masterClrMapping/>
  </p:clrMapOvr>
</p:sld>
</file>

<file path=ppt/theme/theme1.xml><?xml version="1.0" encoding="utf-8"?>
<a:theme xmlns:a="http://schemas.openxmlformats.org/drawingml/2006/main" name="Office Teması">
  <a:themeElements>
    <a:clrScheme name="Office Teması">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eması">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eması">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540</TotalTime>
  <Words>225</Words>
  <Application>Microsoft Office PowerPoint</Application>
  <PresentationFormat>A4 Kağıt (210x297 mm)</PresentationFormat>
  <Paragraphs>8</Paragraphs>
  <Slides>14</Slides>
  <Notes>1</Notes>
  <HiddenSlides>0</HiddenSlides>
  <MMClips>0</MMClips>
  <ScaleCrop>false</ScaleCrop>
  <HeadingPairs>
    <vt:vector size="6" baseType="variant">
      <vt:variant>
        <vt:lpstr>Kullanılan Yazı Tipleri</vt:lpstr>
      </vt:variant>
      <vt:variant>
        <vt:i4>3</vt:i4>
      </vt:variant>
      <vt:variant>
        <vt:lpstr>Tema</vt:lpstr>
      </vt:variant>
      <vt:variant>
        <vt:i4>1</vt:i4>
      </vt:variant>
      <vt:variant>
        <vt:lpstr>Slayt Başlıkları</vt:lpstr>
      </vt:variant>
      <vt:variant>
        <vt:i4>14</vt:i4>
      </vt:variant>
    </vt:vector>
  </HeadingPairs>
  <TitlesOfParts>
    <vt:vector size="18" baseType="lpstr">
      <vt:lpstr>Arial</vt:lpstr>
      <vt:lpstr>Calibri</vt:lpstr>
      <vt:lpstr>Calibri Light</vt:lpstr>
      <vt:lpstr>Office Teması</vt:lpstr>
      <vt:lpstr>PowerPoint Sunusu</vt:lpstr>
      <vt:lpstr>WHAT İS THERMAL CAMERA</vt:lpstr>
      <vt:lpstr>HOW DO THERMAL CAMERAS WORK ? </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Mustafa Onur  Özkan</dc:creator>
  <cp:lastModifiedBy>Mustafa Onur  Özkan</cp:lastModifiedBy>
  <cp:revision>7</cp:revision>
  <dcterms:created xsi:type="dcterms:W3CDTF">2021-12-20T20:32:48Z</dcterms:created>
  <dcterms:modified xsi:type="dcterms:W3CDTF">2021-12-22T20:00:23Z</dcterms:modified>
</cp:coreProperties>
</file>

<file path=docProps/thumbnail.jpeg>
</file>